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88" r:id="rId4"/>
    <p:sldId id="282" r:id="rId5"/>
    <p:sldId id="272" r:id="rId6"/>
    <p:sldId id="283" r:id="rId7"/>
    <p:sldId id="284" r:id="rId8"/>
    <p:sldId id="285" r:id="rId9"/>
    <p:sldId id="276" r:id="rId10"/>
    <p:sldId id="281" r:id="rId11"/>
    <p:sldId id="287" r:id="rId12"/>
    <p:sldId id="267" r:id="rId13"/>
  </p:sldIdLst>
  <p:sldSz cx="12192000" cy="6858000"/>
  <p:notesSz cx="6797675" cy="992505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765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4D1C5-9E79-4B00-A8E9-D1C61CC42DB8}" type="datetimeFigureOut">
              <a:rPr lang="es-EC" smtClean="0"/>
              <a:t>6/4/2023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B98B-DE79-4352-AF4E-D74716C231C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37758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4D1C5-9E79-4B00-A8E9-D1C61CC42DB8}" type="datetimeFigureOut">
              <a:rPr lang="es-EC" smtClean="0"/>
              <a:t>6/4/2023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B98B-DE79-4352-AF4E-D74716C231C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47390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4D1C5-9E79-4B00-A8E9-D1C61CC42DB8}" type="datetimeFigureOut">
              <a:rPr lang="es-EC" smtClean="0"/>
              <a:t>6/4/2023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B98B-DE79-4352-AF4E-D74716C231C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60065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4D1C5-9E79-4B00-A8E9-D1C61CC42DB8}" type="datetimeFigureOut">
              <a:rPr lang="es-EC" smtClean="0"/>
              <a:t>6/4/2023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B98B-DE79-4352-AF4E-D74716C231C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8999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4D1C5-9E79-4B00-A8E9-D1C61CC42DB8}" type="datetimeFigureOut">
              <a:rPr lang="es-EC" smtClean="0"/>
              <a:t>6/4/2023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B98B-DE79-4352-AF4E-D74716C231C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9544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4D1C5-9E79-4B00-A8E9-D1C61CC42DB8}" type="datetimeFigureOut">
              <a:rPr lang="es-EC" smtClean="0"/>
              <a:t>6/4/2023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B98B-DE79-4352-AF4E-D74716C231C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04752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4D1C5-9E79-4B00-A8E9-D1C61CC42DB8}" type="datetimeFigureOut">
              <a:rPr lang="es-EC" smtClean="0"/>
              <a:t>6/4/2023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B98B-DE79-4352-AF4E-D74716C231C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40603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4D1C5-9E79-4B00-A8E9-D1C61CC42DB8}" type="datetimeFigureOut">
              <a:rPr lang="es-EC" smtClean="0"/>
              <a:t>6/4/2023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B98B-DE79-4352-AF4E-D74716C231C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35768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4D1C5-9E79-4B00-A8E9-D1C61CC42DB8}" type="datetimeFigureOut">
              <a:rPr lang="es-EC" smtClean="0"/>
              <a:t>6/4/2023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B98B-DE79-4352-AF4E-D74716C231C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2545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4D1C5-9E79-4B00-A8E9-D1C61CC42DB8}" type="datetimeFigureOut">
              <a:rPr lang="es-EC" smtClean="0"/>
              <a:t>6/4/2023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B98B-DE79-4352-AF4E-D74716C231C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84169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4D1C5-9E79-4B00-A8E9-D1C61CC42DB8}" type="datetimeFigureOut">
              <a:rPr lang="es-EC" smtClean="0"/>
              <a:t>6/4/2023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B98B-DE79-4352-AF4E-D74716C231C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028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4D1C5-9E79-4B00-A8E9-D1C61CC42DB8}" type="datetimeFigureOut">
              <a:rPr lang="es-EC" smtClean="0"/>
              <a:t>6/4/2023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AB98B-DE79-4352-AF4E-D74716C231C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35367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059" y="1426570"/>
            <a:ext cx="4004855" cy="400485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4674102" y="582076"/>
            <a:ext cx="717626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C" sz="2800" b="1" dirty="0">
                <a:latin typeface="Coolvetica Condensed Rg" panose="020B0606030602020004" pitchFamily="34" charset="0"/>
              </a:rPr>
              <a:t>ESCUELA DE EDUCACIÓN BÁSICA PARTICULAR</a:t>
            </a:r>
          </a:p>
          <a:p>
            <a:pPr algn="ctr"/>
            <a:r>
              <a:rPr lang="es-EC" sz="2800" b="1" dirty="0">
                <a:latin typeface="Coolvetica Condensed Rg" panose="020B0606030602020004" pitchFamily="34" charset="0"/>
              </a:rPr>
              <a:t> “INSTITUTO INDOALEMÁN”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137210" y="1927752"/>
            <a:ext cx="6250044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EC"/>
            </a:defPPr>
            <a:lvl1pPr algn="ctr">
              <a:defRPr sz="4800">
                <a:latin typeface="Coolvetica Condensed Rg" panose="020B0606030602020004" pitchFamily="34" charset="0"/>
              </a:defRPr>
            </a:lvl1pPr>
          </a:lstStyle>
          <a:p>
            <a:r>
              <a:rPr lang="es-ES" sz="6600" b="1" dirty="0"/>
              <a:t>INFORMACIONES</a:t>
            </a:r>
          </a:p>
          <a:p>
            <a:r>
              <a:rPr lang="es-ES" sz="6600" b="1" dirty="0"/>
              <a:t>AÑO LECTIVO</a:t>
            </a:r>
          </a:p>
          <a:p>
            <a:r>
              <a:rPr lang="es-ES" sz="6600" b="1" dirty="0"/>
              <a:t>2023- 2024</a:t>
            </a:r>
            <a:endParaRPr lang="es-EC" sz="6600" b="1" dirty="0"/>
          </a:p>
        </p:txBody>
      </p:sp>
      <p:sp>
        <p:nvSpPr>
          <p:cNvPr id="9" name="Rectángulo 8"/>
          <p:cNvSpPr/>
          <p:nvPr/>
        </p:nvSpPr>
        <p:spPr>
          <a:xfrm>
            <a:off x="-1" y="6214563"/>
            <a:ext cx="12192001" cy="2271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0" name="Rectángulo 9"/>
          <p:cNvSpPr/>
          <p:nvPr/>
        </p:nvSpPr>
        <p:spPr>
          <a:xfrm>
            <a:off x="-2" y="6651380"/>
            <a:ext cx="12192001" cy="20247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  <p:sp>
        <p:nvSpPr>
          <p:cNvPr id="11" name="Rectángulo 10"/>
          <p:cNvSpPr/>
          <p:nvPr/>
        </p:nvSpPr>
        <p:spPr>
          <a:xfrm>
            <a:off x="0" y="6441743"/>
            <a:ext cx="12192001" cy="22206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155805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-1" y="6214563"/>
            <a:ext cx="12192001" cy="2271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0" name="Rectángulo 9"/>
          <p:cNvSpPr/>
          <p:nvPr/>
        </p:nvSpPr>
        <p:spPr>
          <a:xfrm>
            <a:off x="-2" y="6651380"/>
            <a:ext cx="12192001" cy="20247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  <p:sp>
        <p:nvSpPr>
          <p:cNvPr id="11" name="Rectángulo 10"/>
          <p:cNvSpPr/>
          <p:nvPr/>
        </p:nvSpPr>
        <p:spPr>
          <a:xfrm>
            <a:off x="0" y="6441743"/>
            <a:ext cx="12192001" cy="22206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7342F64-B0DC-4F2B-B080-61B96213DB76}"/>
              </a:ext>
            </a:extLst>
          </p:cNvPr>
          <p:cNvSpPr txBox="1"/>
          <p:nvPr/>
        </p:nvSpPr>
        <p:spPr>
          <a:xfrm>
            <a:off x="544010" y="606589"/>
            <a:ext cx="90404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5400" dirty="0">
                <a:latin typeface="Coolvetica Condensed Rg" panose="020B0606030602020004"/>
              </a:rPr>
              <a:t>SERVICIOS COMPLEMENTARIOS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78F1D0CD-87FA-4C31-82FF-3C804E700A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088" y="205977"/>
            <a:ext cx="1508781" cy="1508781"/>
          </a:xfrm>
          <a:prstGeom prst="rect">
            <a:avLst/>
          </a:prstGeom>
        </p:spPr>
      </p:pic>
      <p:graphicFrame>
        <p:nvGraphicFramePr>
          <p:cNvPr id="3" name="Tabla 3">
            <a:extLst>
              <a:ext uri="{FF2B5EF4-FFF2-40B4-BE49-F238E27FC236}">
                <a16:creationId xmlns:a16="http://schemas.microsoft.com/office/drawing/2014/main" id="{3236D3B1-5066-F2AB-02A7-581F4E1BDA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245580"/>
              </p:ext>
            </p:extLst>
          </p:nvPr>
        </p:nvGraphicFramePr>
        <p:xfrm>
          <a:off x="674686" y="1893052"/>
          <a:ext cx="10921218" cy="40792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460609">
                  <a:extLst>
                    <a:ext uri="{9D8B030D-6E8A-4147-A177-3AD203B41FA5}">
                      <a16:colId xmlns:a16="http://schemas.microsoft.com/office/drawing/2014/main" val="3604248738"/>
                    </a:ext>
                  </a:extLst>
                </a:gridCol>
                <a:gridCol w="5460609">
                  <a:extLst>
                    <a:ext uri="{9D8B030D-6E8A-4147-A177-3AD203B41FA5}">
                      <a16:colId xmlns:a16="http://schemas.microsoft.com/office/drawing/2014/main" val="15057193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SERVICIO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PRECIO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78218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 dirty="0"/>
                        <a:t>ALMUERZOS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0542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DE INICIAL HASTA SEGUNDO EGB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$ 2,50 x día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747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DE TERCERO HASTA DÉCIMO EGB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$ 2,75 x día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3251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 dirty="0"/>
                        <a:t>TAREAS DIRIGIDAS Y REFUERZO PEDAGÓGICO: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70166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DE INICIAL HASTA SEGUNDO EGB (lunes a viernes)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$ 50,- x 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356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DE TERCERO HASTA DÉCIMO EGB (lunes a viernes)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$ 60,- x 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6679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 dirty="0"/>
                        <a:t>ACTIVIDIDADES EXTRACURRICULARES: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27515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BASKET (de lunes a jueves) (3ero a 10mo)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$ 35,- x 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19015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VOLLEY (de lunes a jueves) (3ero a 10mo)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$ 35,- x 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8886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AJEDREZ (2 veces por semana) (Inicial a 10mo)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$ 25,- x mes (libro aparte de $ 15,-)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5068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2484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-1" y="6214563"/>
            <a:ext cx="12192001" cy="2271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0" name="Rectángulo 9"/>
          <p:cNvSpPr/>
          <p:nvPr/>
        </p:nvSpPr>
        <p:spPr>
          <a:xfrm>
            <a:off x="-2" y="6651380"/>
            <a:ext cx="12192001" cy="20247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  <p:sp>
        <p:nvSpPr>
          <p:cNvPr id="11" name="Rectángulo 10"/>
          <p:cNvSpPr/>
          <p:nvPr/>
        </p:nvSpPr>
        <p:spPr>
          <a:xfrm>
            <a:off x="0" y="6441743"/>
            <a:ext cx="12192001" cy="22206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7342F64-B0DC-4F2B-B080-61B96213DB76}"/>
              </a:ext>
            </a:extLst>
          </p:cNvPr>
          <p:cNvSpPr txBox="1"/>
          <p:nvPr/>
        </p:nvSpPr>
        <p:spPr>
          <a:xfrm>
            <a:off x="544010" y="513720"/>
            <a:ext cx="90404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5400" dirty="0">
                <a:latin typeface="Coolvetica Condensed Rg" panose="020B0606030602020004"/>
              </a:rPr>
              <a:t>SERVICIOS COMPLEMENTARIOS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78F1D0CD-87FA-4C31-82FF-3C804E700A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088" y="205977"/>
            <a:ext cx="1508781" cy="1508781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5FEAF224-DAD0-3803-884B-3B2874515B3F}"/>
              </a:ext>
            </a:extLst>
          </p:cNvPr>
          <p:cNvSpPr txBox="1"/>
          <p:nvPr/>
        </p:nvSpPr>
        <p:spPr>
          <a:xfrm>
            <a:off x="536370" y="1437050"/>
            <a:ext cx="1105793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latin typeface="Coolvetica Condensed Rg" panose="020B0606030602020004"/>
              </a:rPr>
              <a:t>CONVENIO CON </a:t>
            </a:r>
            <a:r>
              <a:rPr lang="es-ES" sz="2000" b="1" dirty="0">
                <a:latin typeface="Coolvetica Condensed Rg" panose="020B0606030602020004"/>
              </a:rPr>
              <a:t>IMDO SPORT MEDICAL CENTER</a:t>
            </a:r>
            <a:r>
              <a:rPr lang="es-ES" sz="2000" dirty="0">
                <a:latin typeface="Coolvetica Condensed Rg" panose="020B0606030602020004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>
                <a:latin typeface="Coolvetica Condensed Rg" panose="020B0606030602020004"/>
              </a:rPr>
              <a:t>Ubicados en Urdesa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>
                <a:latin typeface="Coolvetica Condensed Rg" panose="020B0606030602020004"/>
              </a:rPr>
              <a:t>Disponen de 5 unidades médicas móviles (Ambulancias)</a:t>
            </a:r>
          </a:p>
          <a:p>
            <a:r>
              <a:rPr lang="es-ES" sz="2000" dirty="0">
                <a:latin typeface="Coolvetica Condensed Rg" panose="020B0606030602020004"/>
              </a:rPr>
              <a:t>INCLUYE: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b="1" dirty="0">
                <a:latin typeface="Coolvetica Condensed Rg" panose="020B0606030602020004"/>
              </a:rPr>
              <a:t>Atención médica primaria en colegio o lugar del accidente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Coolvetica Condensed Rg" panose="020B0606030602020004"/>
              </a:rPr>
              <a:t>Formulación de historia clínica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Coolvetica Condensed Rg" panose="020B0606030602020004"/>
              </a:rPr>
              <a:t>Canalización endovenosa e hidratación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Coolvetica Condensed Rg" panose="020B0606030602020004"/>
              </a:rPr>
              <a:t>Curación y vendaje primario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b="1" dirty="0">
                <a:latin typeface="Coolvetica Condensed Rg" panose="020B0606030602020004"/>
              </a:rPr>
              <a:t>Traslado de </a:t>
            </a:r>
            <a:r>
              <a:rPr lang="es-ES" sz="2000" b="1" dirty="0">
                <a:solidFill>
                  <a:srgbClr val="FF0000"/>
                </a:solidFill>
                <a:latin typeface="Coolvetica Condensed Rg" panose="020B0606030602020004"/>
              </a:rPr>
              <a:t>emergencia</a:t>
            </a:r>
            <a:r>
              <a:rPr lang="es-ES" sz="2000" b="1" dirty="0">
                <a:latin typeface="Coolvetica Condensed Rg" panose="020B0606030602020004"/>
              </a:rPr>
              <a:t> 24/7 </a:t>
            </a:r>
            <a:r>
              <a:rPr lang="es-ES" sz="1600" dirty="0">
                <a:latin typeface="Coolvetica Condensed Rg" panose="020B0606030602020004"/>
              </a:rPr>
              <a:t>(1 vez al año por niño, la 2da vez cuesta el 50%)</a:t>
            </a:r>
            <a:endParaRPr lang="es-ES" sz="2000" dirty="0">
              <a:latin typeface="Coolvetica Condensed Rg" panose="020B0606030602020004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Coolvetica Condensed Rg" panose="020B0606030602020004"/>
              </a:rPr>
              <a:t>2 sesiones de terapia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Coolvetica Condensed Rg" panose="020B0606030602020004"/>
              </a:rPr>
              <a:t>1 semana de ejercicios funcionales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b="1" dirty="0">
                <a:latin typeface="Coolvetica Condensed Rg" panose="020B0606030602020004"/>
              </a:rPr>
              <a:t>Análisis de composición corporal </a:t>
            </a:r>
            <a:r>
              <a:rPr lang="es-ES" sz="2000" dirty="0">
                <a:latin typeface="Coolvetica Condensed Rg" panose="020B0606030602020004"/>
              </a:rPr>
              <a:t>(todos los estudiantes al comienzo del año lectivo)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Coolvetica Condensed Rg" panose="020B0606030602020004"/>
              </a:rPr>
              <a:t>Taller de Nutricionista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Coolvetica Condensed Rg" panose="020B0606030602020004"/>
              </a:rPr>
              <a:t>Ambulancia en las Olimpiadas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EC546B7-2CD1-0AAA-CE09-86B56E770E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6581" y="5143243"/>
            <a:ext cx="2339214" cy="1062467"/>
          </a:xfrm>
          <a:prstGeom prst="rect">
            <a:avLst/>
          </a:prstGeom>
        </p:spPr>
      </p:pic>
      <p:sp>
        <p:nvSpPr>
          <p:cNvPr id="8" name="Elipse 7">
            <a:extLst>
              <a:ext uri="{FF2B5EF4-FFF2-40B4-BE49-F238E27FC236}">
                <a16:creationId xmlns:a16="http://schemas.microsoft.com/office/drawing/2014/main" id="{7F385FBA-F577-A383-6B43-6CD2C4031309}"/>
              </a:ext>
            </a:extLst>
          </p:cNvPr>
          <p:cNvSpPr/>
          <p:nvPr/>
        </p:nvSpPr>
        <p:spPr>
          <a:xfrm>
            <a:off x="8201025" y="1463216"/>
            <a:ext cx="2476850" cy="163476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/>
                </a:solidFill>
              </a:rPr>
              <a:t>$15,- al año</a:t>
            </a:r>
          </a:p>
          <a:p>
            <a:pPr algn="ctr"/>
            <a:r>
              <a:rPr lang="es-ES" sz="2400" b="1" dirty="0">
                <a:solidFill>
                  <a:schemeClr val="tx1"/>
                </a:solidFill>
              </a:rPr>
              <a:t>(diferible)</a:t>
            </a:r>
          </a:p>
        </p:txBody>
      </p:sp>
    </p:spTree>
    <p:extLst>
      <p:ext uri="{BB962C8B-B14F-4D97-AF65-F5344CB8AC3E}">
        <p14:creationId xmlns:p14="http://schemas.microsoft.com/office/powerpoint/2010/main" val="2326162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-1" y="0"/>
            <a:ext cx="12192001" cy="540802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  <p:sp>
        <p:nvSpPr>
          <p:cNvPr id="7" name="Rectángulo 6"/>
          <p:cNvSpPr/>
          <p:nvPr/>
        </p:nvSpPr>
        <p:spPr>
          <a:xfrm>
            <a:off x="0" y="6191794"/>
            <a:ext cx="12192001" cy="66620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  <p:sp>
        <p:nvSpPr>
          <p:cNvPr id="8" name="Rectángulo 7"/>
          <p:cNvSpPr/>
          <p:nvPr/>
        </p:nvSpPr>
        <p:spPr>
          <a:xfrm>
            <a:off x="0" y="5408022"/>
            <a:ext cx="12192001" cy="78377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470" y="1004629"/>
            <a:ext cx="4004855" cy="4004855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4578748" y="1147829"/>
            <a:ext cx="7117333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C" sz="4400" b="1" dirty="0">
                <a:solidFill>
                  <a:schemeClr val="bg1"/>
                </a:solidFill>
                <a:latin typeface="Coolvetica Condensed Rg" panose="020B0606030602020004" pitchFamily="34" charset="0"/>
              </a:rPr>
              <a:t>ESCUELA BÁSICA PARTICULAR</a:t>
            </a:r>
          </a:p>
          <a:p>
            <a:pPr algn="ctr"/>
            <a:r>
              <a:rPr lang="es-EC" sz="4400" b="1" dirty="0">
                <a:solidFill>
                  <a:schemeClr val="bg1"/>
                </a:solidFill>
                <a:latin typeface="Coolvetica Condensed Rg" panose="020B0606030602020004" pitchFamily="34" charset="0"/>
              </a:rPr>
              <a:t> “INSTITUTO INDOALEMÁN</a:t>
            </a:r>
            <a:r>
              <a:rPr lang="es-EC" sz="4800" b="1" dirty="0">
                <a:solidFill>
                  <a:schemeClr val="bg1"/>
                </a:solidFill>
                <a:latin typeface="Coolvetica Condensed Rg" panose="020B0606030602020004" pitchFamily="34" charset="0"/>
              </a:rPr>
              <a:t>”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5610188" y="2701947"/>
            <a:ext cx="52373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2000" dirty="0">
                <a:solidFill>
                  <a:schemeClr val="bg1"/>
                </a:solidFill>
                <a:latin typeface="Coolvetica Rg" panose="020B0603030602020004" pitchFamily="34" charset="0"/>
              </a:rPr>
              <a:t>“Educar es dejar huellas en el camino de la vida”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F8AF41F4-BF1E-49CA-B5C1-D89AABA0917F}"/>
              </a:ext>
            </a:extLst>
          </p:cNvPr>
          <p:cNvSpPr txBox="1"/>
          <p:nvPr/>
        </p:nvSpPr>
        <p:spPr>
          <a:xfrm>
            <a:off x="4514850" y="4446270"/>
            <a:ext cx="26860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b="1" dirty="0">
                <a:solidFill>
                  <a:schemeClr val="bg1"/>
                </a:solidFill>
                <a:latin typeface="Coolvetica Condensed Rg" panose="020B0606030602020004" pitchFamily="34" charset="0"/>
              </a:rPr>
              <a:t>BIS</a:t>
            </a:r>
            <a:r>
              <a:rPr lang="es-ES" dirty="0">
                <a:solidFill>
                  <a:schemeClr val="bg1"/>
                </a:solidFill>
              </a:rPr>
              <a:t> </a:t>
            </a:r>
            <a:r>
              <a:rPr lang="es-ES" sz="4400" b="1" dirty="0">
                <a:solidFill>
                  <a:schemeClr val="bg1"/>
                </a:solidFill>
                <a:latin typeface="Coolvetica Condensed Rg" panose="020B0606030602020004" pitchFamily="34" charset="0"/>
              </a:rPr>
              <a:t>BALD!</a:t>
            </a:r>
            <a:endParaRPr lang="es-EC" sz="4400" b="1" dirty="0">
              <a:solidFill>
                <a:schemeClr val="bg1"/>
              </a:solidFill>
              <a:latin typeface="Coolvetica Condensed Rg" panose="020B06060306020200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E3CA4C35-9583-4A31-83DB-FA6EACF55A4A}"/>
              </a:ext>
            </a:extLst>
          </p:cNvPr>
          <p:cNvSpPr txBox="1"/>
          <p:nvPr/>
        </p:nvSpPr>
        <p:spPr>
          <a:xfrm>
            <a:off x="7486650" y="3798570"/>
            <a:ext cx="42633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b="1" dirty="0">
                <a:solidFill>
                  <a:schemeClr val="bg1"/>
                </a:solidFill>
                <a:latin typeface="Coolvetica Condensed Rg" panose="020B0606030602020004" pitchFamily="34" charset="0"/>
              </a:rPr>
              <a:t>¡HASTA PRONTO!</a:t>
            </a:r>
            <a:endParaRPr lang="es-EC" sz="4400" b="1" dirty="0">
              <a:solidFill>
                <a:schemeClr val="bg1"/>
              </a:solidFill>
              <a:latin typeface="Coolvetica Condensed Rg" panose="020B0606030602020004" pitchFamily="34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7353811-E414-4E95-899A-BB3123774166}"/>
              </a:ext>
            </a:extLst>
          </p:cNvPr>
          <p:cNvSpPr txBox="1"/>
          <p:nvPr/>
        </p:nvSpPr>
        <p:spPr>
          <a:xfrm>
            <a:off x="6747510" y="5448300"/>
            <a:ext cx="42633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b="1" dirty="0">
                <a:solidFill>
                  <a:schemeClr val="bg1"/>
                </a:solidFill>
                <a:latin typeface="Coolvetica Condensed Rg" panose="020B0606030602020004" pitchFamily="34" charset="0"/>
              </a:rPr>
              <a:t>SEE YOU SOON!</a:t>
            </a:r>
            <a:endParaRPr lang="es-EC" sz="4400" b="1" dirty="0">
              <a:solidFill>
                <a:schemeClr val="bg1"/>
              </a:solidFill>
              <a:latin typeface="Coolvetica Condensed Rg" panose="020B0606030602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788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-1" y="6214563"/>
            <a:ext cx="12192001" cy="2271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0" name="Rectángulo 9"/>
          <p:cNvSpPr/>
          <p:nvPr/>
        </p:nvSpPr>
        <p:spPr>
          <a:xfrm>
            <a:off x="-2" y="6651380"/>
            <a:ext cx="12192001" cy="20247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  <p:sp>
        <p:nvSpPr>
          <p:cNvPr id="11" name="Rectángulo 10"/>
          <p:cNvSpPr/>
          <p:nvPr/>
        </p:nvSpPr>
        <p:spPr>
          <a:xfrm>
            <a:off x="0" y="6441743"/>
            <a:ext cx="12192001" cy="22206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7342F64-B0DC-4F2B-B080-61B96213DB76}"/>
              </a:ext>
            </a:extLst>
          </p:cNvPr>
          <p:cNvSpPr txBox="1"/>
          <p:nvPr/>
        </p:nvSpPr>
        <p:spPr>
          <a:xfrm>
            <a:off x="544010" y="585157"/>
            <a:ext cx="53659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5400" dirty="0">
                <a:latin typeface="Coolvetica Condensed Rg" panose="020B0606030602020004"/>
              </a:rPr>
              <a:t>PUNTOS A TRATAR</a:t>
            </a:r>
            <a:endParaRPr lang="es-EC" sz="5400" dirty="0">
              <a:latin typeface="Coolvetica Condensed Rg" panose="020B0606030602020004"/>
            </a:endParaRP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78F1D0CD-87FA-4C31-82FF-3C804E700A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088" y="205977"/>
            <a:ext cx="1508781" cy="1508781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841201AD-B51A-7759-035C-C37576684833}"/>
              </a:ext>
            </a:extLst>
          </p:cNvPr>
          <p:cNvSpPr txBox="1"/>
          <p:nvPr/>
        </p:nvSpPr>
        <p:spPr>
          <a:xfrm>
            <a:off x="670320" y="2016386"/>
            <a:ext cx="10851356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sz="3200" dirty="0">
                <a:latin typeface="Coolvetica Condensed Rg" panose="020B0606030602020004"/>
              </a:rPr>
              <a:t>INNOVACIONES 2023 – 2024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3200" dirty="0">
                <a:latin typeface="Coolvetica Condensed Rg" panose="020B0606030602020004"/>
              </a:rPr>
              <a:t>VALORES DE MATRÍCULA Y PENSIONES 2023 - 2024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3200" dirty="0">
                <a:latin typeface="Coolvetica Condensed Rg" panose="020B0606030602020004"/>
              </a:rPr>
              <a:t>PROMOCIONES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3200" dirty="0">
                <a:latin typeface="Coolvetica Condensed Rg" panose="020B0606030602020004"/>
              </a:rPr>
              <a:t>LIBROS 2023 – 2024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3200" dirty="0">
                <a:latin typeface="Coolvetica Condensed Rg" panose="020B0606030602020004"/>
              </a:rPr>
              <a:t>UNIFORMES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3200" dirty="0">
                <a:latin typeface="Coolvetica Condensed Rg" panose="020B0606030602020004"/>
              </a:rPr>
              <a:t>SERVICIOS COMPLEMENTARIOS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3200" dirty="0">
                <a:latin typeface="Coolvetica Condensed Rg" panose="020B0606030602020004"/>
              </a:rPr>
              <a:t>VACACIONAL 2023</a:t>
            </a:r>
          </a:p>
          <a:p>
            <a:pPr marL="342900" indent="-342900">
              <a:buFont typeface="+mj-lt"/>
              <a:buAutoNum type="arabicPeriod"/>
            </a:pPr>
            <a:endParaRPr lang="es-ES" sz="2400" dirty="0">
              <a:latin typeface="Coolvetica Condensed Rg" panose="020B0606030602020004"/>
            </a:endParaRPr>
          </a:p>
          <a:p>
            <a:pPr marL="342900" indent="-342900">
              <a:buFont typeface="+mj-lt"/>
              <a:buAutoNum type="arabicPeriod"/>
            </a:pPr>
            <a:endParaRPr lang="es-ES" sz="2400" dirty="0">
              <a:latin typeface="Coolvetica Condensed Rg" panose="020B0606030602020004"/>
            </a:endParaRPr>
          </a:p>
          <a:p>
            <a:pPr marL="342900" indent="-342900">
              <a:buFont typeface="+mj-lt"/>
              <a:buAutoNum type="arabicPeriod"/>
            </a:pPr>
            <a:endParaRPr lang="es-ES" sz="2400" dirty="0">
              <a:latin typeface="Coolvetica Condensed Rg" panose="020B0606030602020004"/>
            </a:endParaRPr>
          </a:p>
        </p:txBody>
      </p:sp>
    </p:spTree>
    <p:extLst>
      <p:ext uri="{BB962C8B-B14F-4D97-AF65-F5344CB8AC3E}">
        <p14:creationId xmlns:p14="http://schemas.microsoft.com/office/powerpoint/2010/main" val="1156558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-1" y="6214563"/>
            <a:ext cx="12192001" cy="2271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0" name="Rectángulo 9"/>
          <p:cNvSpPr/>
          <p:nvPr/>
        </p:nvSpPr>
        <p:spPr>
          <a:xfrm>
            <a:off x="-2" y="6651380"/>
            <a:ext cx="12192001" cy="20247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  <p:sp>
        <p:nvSpPr>
          <p:cNvPr id="11" name="Rectángulo 10"/>
          <p:cNvSpPr/>
          <p:nvPr/>
        </p:nvSpPr>
        <p:spPr>
          <a:xfrm>
            <a:off x="0" y="6441743"/>
            <a:ext cx="12192001" cy="22206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7342F64-B0DC-4F2B-B080-61B96213DB76}"/>
              </a:ext>
            </a:extLst>
          </p:cNvPr>
          <p:cNvSpPr txBox="1"/>
          <p:nvPr/>
        </p:nvSpPr>
        <p:spPr>
          <a:xfrm>
            <a:off x="544010" y="585157"/>
            <a:ext cx="70328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5400" dirty="0">
                <a:latin typeface="Coolvetica Condensed Rg" panose="020B0606030602020004"/>
              </a:rPr>
              <a:t>INNOVACIONES 2023-24</a:t>
            </a:r>
            <a:endParaRPr lang="es-EC" sz="5400" dirty="0">
              <a:latin typeface="Coolvetica Condensed Rg" panose="020B0606030602020004"/>
            </a:endParaRP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78F1D0CD-87FA-4C31-82FF-3C804E700A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088" y="205977"/>
            <a:ext cx="1508781" cy="1508781"/>
          </a:xfrm>
          <a:prstGeom prst="rect">
            <a:avLst/>
          </a:prstGeom>
        </p:spPr>
      </p:pic>
      <p:graphicFrame>
        <p:nvGraphicFramePr>
          <p:cNvPr id="3" name="Tabla 5">
            <a:extLst>
              <a:ext uri="{FF2B5EF4-FFF2-40B4-BE49-F238E27FC236}">
                <a16:creationId xmlns:a16="http://schemas.microsoft.com/office/drawing/2014/main" id="{89E8BE98-F16C-693E-8DCC-1B502DD84C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517808"/>
              </p:ext>
            </p:extLst>
          </p:nvPr>
        </p:nvGraphicFramePr>
        <p:xfrm>
          <a:off x="544009" y="2268187"/>
          <a:ext cx="11148350" cy="237312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29670">
                  <a:extLst>
                    <a:ext uri="{9D8B030D-6E8A-4147-A177-3AD203B41FA5}">
                      <a16:colId xmlns:a16="http://schemas.microsoft.com/office/drawing/2014/main" val="359385160"/>
                    </a:ext>
                  </a:extLst>
                </a:gridCol>
                <a:gridCol w="2229670">
                  <a:extLst>
                    <a:ext uri="{9D8B030D-6E8A-4147-A177-3AD203B41FA5}">
                      <a16:colId xmlns:a16="http://schemas.microsoft.com/office/drawing/2014/main" val="2703097077"/>
                    </a:ext>
                  </a:extLst>
                </a:gridCol>
                <a:gridCol w="2229670">
                  <a:extLst>
                    <a:ext uri="{9D8B030D-6E8A-4147-A177-3AD203B41FA5}">
                      <a16:colId xmlns:a16="http://schemas.microsoft.com/office/drawing/2014/main" val="434762129"/>
                    </a:ext>
                  </a:extLst>
                </a:gridCol>
                <a:gridCol w="2229670">
                  <a:extLst>
                    <a:ext uri="{9D8B030D-6E8A-4147-A177-3AD203B41FA5}">
                      <a16:colId xmlns:a16="http://schemas.microsoft.com/office/drawing/2014/main" val="629335239"/>
                    </a:ext>
                  </a:extLst>
                </a:gridCol>
                <a:gridCol w="2229670">
                  <a:extLst>
                    <a:ext uri="{9D8B030D-6E8A-4147-A177-3AD203B41FA5}">
                      <a16:colId xmlns:a16="http://schemas.microsoft.com/office/drawing/2014/main" val="1286092163"/>
                    </a:ext>
                  </a:extLst>
                </a:gridCol>
              </a:tblGrid>
              <a:tr h="546481">
                <a:tc>
                  <a:txBody>
                    <a:bodyPr/>
                    <a:lstStyle/>
                    <a:p>
                      <a:r>
                        <a:rPr lang="es-ES" dirty="0"/>
                        <a:t>MATERIA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KINDERGARTEN</a:t>
                      </a:r>
                    </a:p>
                    <a:p>
                      <a:pPr algn="ctr"/>
                      <a:r>
                        <a:rPr lang="es-ES" dirty="0"/>
                        <a:t>(INICIAL Y PRIMERO)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ELEMENTAL</a:t>
                      </a:r>
                    </a:p>
                    <a:p>
                      <a:pPr algn="ctr"/>
                      <a:r>
                        <a:rPr lang="es-ES" dirty="0"/>
                        <a:t>(2DO A 4TO EGB)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MEDIA </a:t>
                      </a:r>
                    </a:p>
                    <a:p>
                      <a:pPr algn="ctr"/>
                      <a:r>
                        <a:rPr lang="es-ES" dirty="0"/>
                        <a:t>(5TO A 7MO EGB)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SUPERIOR</a:t>
                      </a:r>
                    </a:p>
                    <a:p>
                      <a:pPr algn="ctr"/>
                      <a:r>
                        <a:rPr lang="es-ES" dirty="0"/>
                        <a:t>(8VO A 10MO)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609047"/>
                  </a:ext>
                </a:extLst>
              </a:tr>
              <a:tr h="546481">
                <a:tc>
                  <a:txBody>
                    <a:bodyPr/>
                    <a:lstStyle/>
                    <a:p>
                      <a:r>
                        <a:rPr lang="es-ES" b="1" dirty="0"/>
                        <a:t>INGLÉS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INICIAL: 4 </a:t>
                      </a:r>
                      <a:r>
                        <a:rPr lang="es-ES" dirty="0" err="1"/>
                        <a:t>hxs</a:t>
                      </a:r>
                      <a:endParaRPr lang="es-ES" dirty="0"/>
                    </a:p>
                    <a:p>
                      <a:pPr algn="ctr"/>
                      <a:r>
                        <a:rPr lang="es-ES" dirty="0"/>
                        <a:t>1ERO: 5 </a:t>
                      </a:r>
                      <a:r>
                        <a:rPr lang="es-ES" dirty="0" err="1"/>
                        <a:t>hxs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rgbClr val="FF0000"/>
                          </a:solidFill>
                        </a:rPr>
                        <a:t>7 </a:t>
                      </a:r>
                      <a:r>
                        <a:rPr lang="es-ES" dirty="0" err="1">
                          <a:solidFill>
                            <a:srgbClr val="FF0000"/>
                          </a:solidFill>
                        </a:rPr>
                        <a:t>hxs</a:t>
                      </a:r>
                      <a:r>
                        <a:rPr lang="es-ES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s-ES" dirty="0"/>
                        <a:t>(2022: 5 </a:t>
                      </a:r>
                      <a:r>
                        <a:rPr lang="es-ES" dirty="0" err="1"/>
                        <a:t>hxs</a:t>
                      </a:r>
                      <a:r>
                        <a:rPr lang="es-E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rgbClr val="FF0000"/>
                          </a:solidFill>
                        </a:rPr>
                        <a:t>7 </a:t>
                      </a:r>
                      <a:r>
                        <a:rPr lang="es-ES" dirty="0" err="1">
                          <a:solidFill>
                            <a:srgbClr val="FF0000"/>
                          </a:solidFill>
                        </a:rPr>
                        <a:t>hxs</a:t>
                      </a:r>
                      <a:r>
                        <a:rPr lang="es-ES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s-ES" dirty="0"/>
                        <a:t>(2022: 5 </a:t>
                      </a:r>
                      <a:r>
                        <a:rPr lang="es-ES" dirty="0" err="1"/>
                        <a:t>hxs</a:t>
                      </a:r>
                      <a:r>
                        <a:rPr lang="es-E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7 </a:t>
                      </a:r>
                      <a:r>
                        <a:rPr lang="es-ES" dirty="0" err="1"/>
                        <a:t>hxs</a:t>
                      </a:r>
                      <a:r>
                        <a:rPr lang="es-ES" dirty="0"/>
                        <a:t> (2022: 7 </a:t>
                      </a:r>
                      <a:r>
                        <a:rPr lang="es-ES" dirty="0" err="1"/>
                        <a:t>hxs</a:t>
                      </a:r>
                      <a:r>
                        <a:rPr lang="es-ES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0414449"/>
                  </a:ext>
                </a:extLst>
              </a:tr>
              <a:tr h="546481">
                <a:tc>
                  <a:txBody>
                    <a:bodyPr/>
                    <a:lstStyle/>
                    <a:p>
                      <a:r>
                        <a:rPr lang="es-ES" b="1" dirty="0"/>
                        <a:t>ALEMÁN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rgbClr val="FF0000"/>
                          </a:solidFill>
                        </a:rPr>
                        <a:t>2 </a:t>
                      </a:r>
                      <a:r>
                        <a:rPr lang="es-ES" dirty="0" err="1">
                          <a:solidFill>
                            <a:srgbClr val="FF0000"/>
                          </a:solidFill>
                        </a:rPr>
                        <a:t>hxs</a:t>
                      </a:r>
                      <a:r>
                        <a:rPr lang="es-ES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s-ES" dirty="0"/>
                        <a:t>(2022: 0 </a:t>
                      </a:r>
                      <a:r>
                        <a:rPr lang="es-ES" dirty="0" err="1"/>
                        <a:t>hxs</a:t>
                      </a:r>
                      <a:r>
                        <a:rPr lang="es-E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rgbClr val="FF0000"/>
                          </a:solidFill>
                        </a:rPr>
                        <a:t>2 </a:t>
                      </a:r>
                      <a:r>
                        <a:rPr lang="es-ES" dirty="0" err="1">
                          <a:solidFill>
                            <a:srgbClr val="FF0000"/>
                          </a:solidFill>
                        </a:rPr>
                        <a:t>hxs</a:t>
                      </a:r>
                      <a:r>
                        <a:rPr lang="es-ES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s-ES" dirty="0"/>
                        <a:t>(2022: 0 </a:t>
                      </a:r>
                      <a:r>
                        <a:rPr lang="es-ES" dirty="0" err="1"/>
                        <a:t>hxs</a:t>
                      </a:r>
                      <a:r>
                        <a:rPr lang="es-ES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4043592"/>
                  </a:ext>
                </a:extLst>
              </a:tr>
              <a:tr h="546481">
                <a:tc>
                  <a:txBody>
                    <a:bodyPr/>
                    <a:lstStyle/>
                    <a:p>
                      <a:r>
                        <a:rPr lang="es-ES" b="1" dirty="0"/>
                        <a:t>ECA y Música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2 </a:t>
                      </a:r>
                      <a:r>
                        <a:rPr lang="es-ES" dirty="0" err="1"/>
                        <a:t>hxs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2 </a:t>
                      </a:r>
                      <a:r>
                        <a:rPr lang="es-ES" dirty="0" err="1"/>
                        <a:t>hxs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rgbClr val="FF0000"/>
                          </a:solidFill>
                        </a:rPr>
                        <a:t>3 </a:t>
                      </a:r>
                      <a:r>
                        <a:rPr lang="es-ES" dirty="0" err="1">
                          <a:solidFill>
                            <a:srgbClr val="FF0000"/>
                          </a:solidFill>
                        </a:rPr>
                        <a:t>hxs</a:t>
                      </a:r>
                      <a:r>
                        <a:rPr lang="es-ES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s-ES" dirty="0"/>
                        <a:t>(2022: 2 </a:t>
                      </a:r>
                      <a:r>
                        <a:rPr lang="es-ES" dirty="0" err="1"/>
                        <a:t>hxs</a:t>
                      </a:r>
                      <a:r>
                        <a:rPr lang="es-E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rgbClr val="FF0000"/>
                          </a:solidFill>
                        </a:rPr>
                        <a:t>3 </a:t>
                      </a:r>
                      <a:r>
                        <a:rPr lang="es-ES" dirty="0" err="1">
                          <a:solidFill>
                            <a:srgbClr val="FF0000"/>
                          </a:solidFill>
                        </a:rPr>
                        <a:t>hxs</a:t>
                      </a:r>
                      <a:r>
                        <a:rPr lang="es-ES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s-ES" dirty="0"/>
                        <a:t>(2022: 2 </a:t>
                      </a:r>
                      <a:r>
                        <a:rPr lang="es-ES" dirty="0" err="1"/>
                        <a:t>hxs</a:t>
                      </a:r>
                      <a:r>
                        <a:rPr lang="es-ES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487737"/>
                  </a:ext>
                </a:extLst>
              </a:tr>
            </a:tbl>
          </a:graphicData>
        </a:graphic>
      </p:graphicFrame>
      <p:sp>
        <p:nvSpPr>
          <p:cNvPr id="4" name="Elipse 3">
            <a:extLst>
              <a:ext uri="{FF2B5EF4-FFF2-40B4-BE49-F238E27FC236}">
                <a16:creationId xmlns:a16="http://schemas.microsoft.com/office/drawing/2014/main" id="{519FC6DD-B50B-C933-493C-CEC406C69B5C}"/>
              </a:ext>
            </a:extLst>
          </p:cNvPr>
          <p:cNvSpPr/>
          <p:nvPr/>
        </p:nvSpPr>
        <p:spPr>
          <a:xfrm>
            <a:off x="1428749" y="2796041"/>
            <a:ext cx="1143000" cy="611525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B1/ B2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E3C9E205-A17E-C3B5-2EF9-74CC086825A0}"/>
              </a:ext>
            </a:extLst>
          </p:cNvPr>
          <p:cNvSpPr/>
          <p:nvPr/>
        </p:nvSpPr>
        <p:spPr>
          <a:xfrm>
            <a:off x="1666874" y="3460363"/>
            <a:ext cx="1143000" cy="611525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A2.1</a:t>
            </a:r>
          </a:p>
        </p:txBody>
      </p:sp>
    </p:spTree>
    <p:extLst>
      <p:ext uri="{BB962C8B-B14F-4D97-AF65-F5344CB8AC3E}">
        <p14:creationId xmlns:p14="http://schemas.microsoft.com/office/powerpoint/2010/main" val="588859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-1" y="6214563"/>
            <a:ext cx="12192001" cy="2271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0" name="Rectángulo 9"/>
          <p:cNvSpPr/>
          <p:nvPr/>
        </p:nvSpPr>
        <p:spPr>
          <a:xfrm>
            <a:off x="-2" y="6651380"/>
            <a:ext cx="12192001" cy="20247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  <p:sp>
        <p:nvSpPr>
          <p:cNvPr id="11" name="Rectángulo 10"/>
          <p:cNvSpPr/>
          <p:nvPr/>
        </p:nvSpPr>
        <p:spPr>
          <a:xfrm>
            <a:off x="0" y="6441743"/>
            <a:ext cx="12192001" cy="22206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7342F64-B0DC-4F2B-B080-61B96213DB76}"/>
              </a:ext>
            </a:extLst>
          </p:cNvPr>
          <p:cNvSpPr txBox="1"/>
          <p:nvPr/>
        </p:nvSpPr>
        <p:spPr>
          <a:xfrm>
            <a:off x="544010" y="585157"/>
            <a:ext cx="70328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5400" dirty="0">
                <a:latin typeface="Coolvetica Condensed Rg" panose="020B0606030602020004"/>
              </a:rPr>
              <a:t>INNOVACIONES 2023-24</a:t>
            </a:r>
            <a:endParaRPr lang="es-EC" sz="5400" dirty="0">
              <a:latin typeface="Coolvetica Condensed Rg" panose="020B0606030602020004"/>
            </a:endParaRP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78F1D0CD-87FA-4C31-82FF-3C804E700A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088" y="205977"/>
            <a:ext cx="1508781" cy="1508781"/>
          </a:xfrm>
          <a:prstGeom prst="rect">
            <a:avLst/>
          </a:prstGeom>
        </p:spPr>
      </p:pic>
      <p:sp>
        <p:nvSpPr>
          <p:cNvPr id="5" name="Elipse 4">
            <a:extLst>
              <a:ext uri="{FF2B5EF4-FFF2-40B4-BE49-F238E27FC236}">
                <a16:creationId xmlns:a16="http://schemas.microsoft.com/office/drawing/2014/main" id="{A1AE7475-9A9D-A71E-CFF8-4D3890849A17}"/>
              </a:ext>
            </a:extLst>
          </p:cNvPr>
          <p:cNvSpPr/>
          <p:nvPr/>
        </p:nvSpPr>
        <p:spPr>
          <a:xfrm>
            <a:off x="894934" y="2456105"/>
            <a:ext cx="2050257" cy="109907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ysClr val="windowText" lastClr="000000"/>
                </a:solidFill>
              </a:rPr>
              <a:t>Metodología Montessori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079FD4CE-E115-BEA1-C16B-0B7501A97717}"/>
              </a:ext>
            </a:extLst>
          </p:cNvPr>
          <p:cNvSpPr/>
          <p:nvPr/>
        </p:nvSpPr>
        <p:spPr>
          <a:xfrm>
            <a:off x="3642054" y="1583093"/>
            <a:ext cx="2050257" cy="109907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ysClr val="windowText" lastClr="000000"/>
                </a:solidFill>
              </a:rPr>
              <a:t>Aprendizaje basado en proyectos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5518DBDF-0A57-EBAC-3546-7E9A22DABD3F}"/>
              </a:ext>
            </a:extLst>
          </p:cNvPr>
          <p:cNvSpPr/>
          <p:nvPr/>
        </p:nvSpPr>
        <p:spPr>
          <a:xfrm>
            <a:off x="6740098" y="1583093"/>
            <a:ext cx="2050257" cy="109907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ysClr val="windowText" lastClr="000000"/>
                </a:solidFill>
              </a:rPr>
              <a:t>Inteligencias múltiples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6B60102B-A06D-9B19-72D0-6EE24D74CF7E}"/>
              </a:ext>
            </a:extLst>
          </p:cNvPr>
          <p:cNvSpPr/>
          <p:nvPr/>
        </p:nvSpPr>
        <p:spPr>
          <a:xfrm>
            <a:off x="9246809" y="2456105"/>
            <a:ext cx="2050257" cy="109907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ysClr val="windowText" lastClr="000000"/>
                </a:solidFill>
              </a:rPr>
              <a:t>Juego y manipulación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9E04C59D-6BA4-38E8-63E9-CB1B67AB0A66}"/>
              </a:ext>
            </a:extLst>
          </p:cNvPr>
          <p:cNvSpPr/>
          <p:nvPr/>
        </p:nvSpPr>
        <p:spPr>
          <a:xfrm>
            <a:off x="894934" y="4090693"/>
            <a:ext cx="2050257" cy="109907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ysClr val="windowText" lastClr="000000"/>
                </a:solidFill>
              </a:rPr>
              <a:t>Especialistas en Mate y Lengua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71936B8C-8CF5-32B9-0979-8BDD51DFBA70}"/>
              </a:ext>
            </a:extLst>
          </p:cNvPr>
          <p:cNvSpPr/>
          <p:nvPr/>
        </p:nvSpPr>
        <p:spPr>
          <a:xfrm>
            <a:off x="6740098" y="4679539"/>
            <a:ext cx="2050257" cy="109907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ysClr val="windowText" lastClr="000000"/>
                </a:solidFill>
              </a:rPr>
              <a:t>Atención a la diversidad</a:t>
            </a: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8B5DB543-EF81-BBC8-B514-92598B101E60}"/>
              </a:ext>
            </a:extLst>
          </p:cNvPr>
          <p:cNvSpPr/>
          <p:nvPr/>
        </p:nvSpPr>
        <p:spPr>
          <a:xfrm>
            <a:off x="3933131" y="4764927"/>
            <a:ext cx="2050257" cy="109907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ysClr val="windowText" lastClr="000000"/>
                </a:solidFill>
              </a:rPr>
              <a:t>Aprendizaje cooperativo</a:t>
            </a:r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66A82785-2B66-FFB4-F94B-572F55B29E78}"/>
              </a:ext>
            </a:extLst>
          </p:cNvPr>
          <p:cNvSpPr/>
          <p:nvPr/>
        </p:nvSpPr>
        <p:spPr>
          <a:xfrm>
            <a:off x="9246809" y="4090693"/>
            <a:ext cx="2050257" cy="109907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ysClr val="windowText" lastClr="000000"/>
                </a:solidFill>
              </a:rPr>
              <a:t>Plataforma digital</a:t>
            </a: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ECC31BC7-09FF-E451-0064-4996BACDC0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0768" y="2953541"/>
            <a:ext cx="3955008" cy="1437172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E096377A-75DE-3081-06B6-0DE1C952D9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3575" y="2932933"/>
            <a:ext cx="1302831" cy="581692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DE8E9B87-F87A-9456-1688-71F7C611F81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61318" y="3578093"/>
            <a:ext cx="836414" cy="911402"/>
          </a:xfrm>
          <a:prstGeom prst="rect">
            <a:avLst/>
          </a:prstGeom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id="{F659D4EA-A1FE-21DB-32E8-F5D7B506D8AE}"/>
              </a:ext>
            </a:extLst>
          </p:cNvPr>
          <p:cNvSpPr txBox="1"/>
          <p:nvPr/>
        </p:nvSpPr>
        <p:spPr>
          <a:xfrm>
            <a:off x="357187" y="5835767"/>
            <a:ext cx="5164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Se comienza implementando en Kindergarten</a:t>
            </a:r>
          </a:p>
        </p:txBody>
      </p:sp>
    </p:spTree>
    <p:extLst>
      <p:ext uri="{BB962C8B-B14F-4D97-AF65-F5344CB8AC3E}">
        <p14:creationId xmlns:p14="http://schemas.microsoft.com/office/powerpoint/2010/main" val="1785968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2" grpId="0" animBg="1"/>
      <p:bldP spid="13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-1" y="6214563"/>
            <a:ext cx="12192001" cy="2271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0" name="Rectángulo 9"/>
          <p:cNvSpPr/>
          <p:nvPr/>
        </p:nvSpPr>
        <p:spPr>
          <a:xfrm>
            <a:off x="-2" y="6651380"/>
            <a:ext cx="12192001" cy="20247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  <p:sp>
        <p:nvSpPr>
          <p:cNvPr id="11" name="Rectángulo 10"/>
          <p:cNvSpPr/>
          <p:nvPr/>
        </p:nvSpPr>
        <p:spPr>
          <a:xfrm>
            <a:off x="0" y="6441743"/>
            <a:ext cx="12192001" cy="22206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8D6FA2D-AE47-4553-A620-6DE05031AC80}"/>
              </a:ext>
            </a:extLst>
          </p:cNvPr>
          <p:cNvSpPr txBox="1"/>
          <p:nvPr/>
        </p:nvSpPr>
        <p:spPr>
          <a:xfrm>
            <a:off x="636608" y="578734"/>
            <a:ext cx="975946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4800" dirty="0">
                <a:latin typeface="Coolvetica Condensed Rg" panose="020B0606030602020004"/>
              </a:rPr>
              <a:t>VALORES DE MATRÍCULA Y PENSIONES</a:t>
            </a:r>
          </a:p>
          <a:p>
            <a:endParaRPr lang="es-EC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9356DDF-02B7-B6F5-D296-7C4D84C9A0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4041" y="1390651"/>
            <a:ext cx="9523913" cy="4519406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78F1D0CD-87FA-4C31-82FF-3C804E700A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088" y="205977"/>
            <a:ext cx="1508781" cy="1508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171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-1" y="6214563"/>
            <a:ext cx="12192001" cy="2271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0" name="Rectángulo 9"/>
          <p:cNvSpPr/>
          <p:nvPr/>
        </p:nvSpPr>
        <p:spPr>
          <a:xfrm>
            <a:off x="-2" y="6651380"/>
            <a:ext cx="12192001" cy="20247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  <p:sp>
        <p:nvSpPr>
          <p:cNvPr id="11" name="Rectángulo 10"/>
          <p:cNvSpPr/>
          <p:nvPr/>
        </p:nvSpPr>
        <p:spPr>
          <a:xfrm>
            <a:off x="0" y="6441743"/>
            <a:ext cx="12192001" cy="22206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7342F64-B0DC-4F2B-B080-61B96213DB76}"/>
              </a:ext>
            </a:extLst>
          </p:cNvPr>
          <p:cNvSpPr txBox="1"/>
          <p:nvPr/>
        </p:nvSpPr>
        <p:spPr>
          <a:xfrm>
            <a:off x="544010" y="585157"/>
            <a:ext cx="46487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5400" dirty="0">
                <a:latin typeface="Coolvetica Condensed Rg" panose="020B0606030602020004"/>
              </a:rPr>
              <a:t>LIBROS 2023-24</a:t>
            </a:r>
            <a:endParaRPr lang="es-EC" sz="5400" dirty="0">
              <a:latin typeface="Coolvetica Condensed Rg" panose="020B0606030602020004"/>
            </a:endParaRP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78F1D0CD-87FA-4C31-82FF-3C804E700A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088" y="205977"/>
            <a:ext cx="1508781" cy="1508781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8C2EC051-FA1B-FFC6-FA2F-311B82B778DB}"/>
              </a:ext>
            </a:extLst>
          </p:cNvPr>
          <p:cNvSpPr txBox="1"/>
          <p:nvPr/>
        </p:nvSpPr>
        <p:spPr>
          <a:xfrm>
            <a:off x="544010" y="1508487"/>
            <a:ext cx="67892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>
                <a:latin typeface="Coolvetica Condensed Rg" panose="020B0606030602020004"/>
              </a:rPr>
              <a:t>Kindergarten (Inicial y Primero):</a:t>
            </a:r>
          </a:p>
        </p:txBody>
      </p:sp>
      <p:graphicFrame>
        <p:nvGraphicFramePr>
          <p:cNvPr id="4" name="Tabla 16">
            <a:extLst>
              <a:ext uri="{FF2B5EF4-FFF2-40B4-BE49-F238E27FC236}">
                <a16:creationId xmlns:a16="http://schemas.microsoft.com/office/drawing/2014/main" id="{84A33BE4-DE37-4C01-F6C0-5A7DBCEB12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33575"/>
              </p:ext>
            </p:extLst>
          </p:nvPr>
        </p:nvGraphicFramePr>
        <p:xfrm>
          <a:off x="667543" y="2548466"/>
          <a:ext cx="10962482" cy="25958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481241">
                  <a:extLst>
                    <a:ext uri="{9D8B030D-6E8A-4147-A177-3AD203B41FA5}">
                      <a16:colId xmlns:a16="http://schemas.microsoft.com/office/drawing/2014/main" val="896058298"/>
                    </a:ext>
                  </a:extLst>
                </a:gridCol>
                <a:gridCol w="5481241">
                  <a:extLst>
                    <a:ext uri="{9D8B030D-6E8A-4147-A177-3AD203B41FA5}">
                      <a16:colId xmlns:a16="http://schemas.microsoft.com/office/drawing/2014/main" val="15602646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TEXTO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PRECIO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9083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EMAT (Editorial </a:t>
                      </a:r>
                      <a:r>
                        <a:rPr lang="es-ES" dirty="0" err="1"/>
                        <a:t>Tekman</a:t>
                      </a:r>
                      <a:r>
                        <a:rPr lang="es-ES" dirty="0"/>
                        <a:t>) (incl. Plataforma Digital)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$ 42,-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8214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LUDILETRAS (Editorial </a:t>
                      </a:r>
                      <a:r>
                        <a:rPr lang="es-ES" dirty="0" err="1"/>
                        <a:t>Tekman</a:t>
                      </a:r>
                      <a:r>
                        <a:rPr lang="es-ES" dirty="0"/>
                        <a:t>) (incl. Plataforma Digital)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$ 39,-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89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TOTAL: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$ 81,-  (para Inicial 3 y 4 años)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424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PACK DROPLETS (Editorial Santillana) solo en 1ero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$ 38,-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3656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Acceso Ambiente Digital Silver (Editorial Santillana)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$ 10,-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0138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TOTAL: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$ 129,- (para Primero EGB)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1358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4436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-1" y="6214563"/>
            <a:ext cx="12192001" cy="2271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0" name="Rectángulo 9"/>
          <p:cNvSpPr/>
          <p:nvPr/>
        </p:nvSpPr>
        <p:spPr>
          <a:xfrm>
            <a:off x="-2" y="6651380"/>
            <a:ext cx="12192001" cy="20247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  <p:sp>
        <p:nvSpPr>
          <p:cNvPr id="11" name="Rectángulo 10"/>
          <p:cNvSpPr/>
          <p:nvPr/>
        </p:nvSpPr>
        <p:spPr>
          <a:xfrm>
            <a:off x="0" y="6441743"/>
            <a:ext cx="12192001" cy="22206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7342F64-B0DC-4F2B-B080-61B96213DB76}"/>
              </a:ext>
            </a:extLst>
          </p:cNvPr>
          <p:cNvSpPr txBox="1"/>
          <p:nvPr/>
        </p:nvSpPr>
        <p:spPr>
          <a:xfrm>
            <a:off x="473828" y="302338"/>
            <a:ext cx="46487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5400" dirty="0">
                <a:latin typeface="Coolvetica Condensed Rg" panose="020B0606030602020004"/>
              </a:rPr>
              <a:t>LIBROS 2023-24</a:t>
            </a:r>
            <a:endParaRPr lang="es-EC" sz="5400" dirty="0">
              <a:latin typeface="Coolvetica Condensed Rg" panose="020B0606030602020004"/>
            </a:endParaRP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78F1D0CD-87FA-4C31-82FF-3C804E700A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088" y="205977"/>
            <a:ext cx="1508781" cy="1508781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8C2EC051-FA1B-FFC6-FA2F-311B82B778DB}"/>
              </a:ext>
            </a:extLst>
          </p:cNvPr>
          <p:cNvSpPr txBox="1"/>
          <p:nvPr/>
        </p:nvSpPr>
        <p:spPr>
          <a:xfrm>
            <a:off x="473828" y="1094884"/>
            <a:ext cx="76584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>
                <a:latin typeface="Coolvetica Condensed Rg" panose="020B0606030602020004"/>
              </a:rPr>
              <a:t>EGB Elemental y Media (2do a 7mo)</a:t>
            </a:r>
          </a:p>
        </p:txBody>
      </p:sp>
      <p:graphicFrame>
        <p:nvGraphicFramePr>
          <p:cNvPr id="4" name="Tabla 16">
            <a:extLst>
              <a:ext uri="{FF2B5EF4-FFF2-40B4-BE49-F238E27FC236}">
                <a16:creationId xmlns:a16="http://schemas.microsoft.com/office/drawing/2014/main" id="{84A33BE4-DE37-4C01-F6C0-5A7DBCEB12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609033"/>
              </p:ext>
            </p:extLst>
          </p:nvPr>
        </p:nvGraphicFramePr>
        <p:xfrm>
          <a:off x="578644" y="1811043"/>
          <a:ext cx="10970019" cy="4348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488778">
                  <a:extLst>
                    <a:ext uri="{9D8B030D-6E8A-4147-A177-3AD203B41FA5}">
                      <a16:colId xmlns:a16="http://schemas.microsoft.com/office/drawing/2014/main" val="896058298"/>
                    </a:ext>
                  </a:extLst>
                </a:gridCol>
                <a:gridCol w="5481241">
                  <a:extLst>
                    <a:ext uri="{9D8B030D-6E8A-4147-A177-3AD203B41FA5}">
                      <a16:colId xmlns:a16="http://schemas.microsoft.com/office/drawing/2014/main" val="15602646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TEXTOS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PRECIOS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9083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Cultura Lengua y Literatura (</a:t>
                      </a:r>
                      <a:r>
                        <a:rPr lang="es-ES" dirty="0" err="1"/>
                        <a:t>Lectópolis</a:t>
                      </a:r>
                      <a:r>
                        <a:rPr lang="es-ES" dirty="0"/>
                        <a:t>) (Editorial Santillana)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$ 27,-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8214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Cultura Matemática (Editorial Santillana)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$ 27,-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89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Cultura Sociales (Editorial Santillana)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$ 27,-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1653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Cultura Naturales (Editorial Santillana)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$ 27,-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0936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Pack </a:t>
                      </a:r>
                      <a:r>
                        <a:rPr lang="es-ES" dirty="0" err="1"/>
                        <a:t>Go</a:t>
                      </a:r>
                      <a:r>
                        <a:rPr lang="es-ES" dirty="0"/>
                        <a:t>! International (RLP) (Editorial Santillana)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$ 39,95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502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Arte en Acción (Editorial Santillana)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gratis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562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Acceso Ambiente Digital Silver (Editorial Santillana)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$ 10,-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6670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TOTAL: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$ 157,95 (Segundo a Cuarto EGB)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679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 dirty="0" err="1"/>
                        <a:t>Wunderbar</a:t>
                      </a:r>
                      <a:r>
                        <a:rPr lang="es-ES" dirty="0"/>
                        <a:t> 1 (Editorial Eli)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$ 27,50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3834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TOTAL: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$ 185,45 (Quinto a Séptimo EGB)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90265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9975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-1" y="6214563"/>
            <a:ext cx="12192001" cy="2271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0" name="Rectángulo 9"/>
          <p:cNvSpPr/>
          <p:nvPr/>
        </p:nvSpPr>
        <p:spPr>
          <a:xfrm>
            <a:off x="-2" y="6651380"/>
            <a:ext cx="12192001" cy="20247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  <p:sp>
        <p:nvSpPr>
          <p:cNvPr id="11" name="Rectángulo 10"/>
          <p:cNvSpPr/>
          <p:nvPr/>
        </p:nvSpPr>
        <p:spPr>
          <a:xfrm>
            <a:off x="0" y="6441743"/>
            <a:ext cx="12192001" cy="22206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7342F64-B0DC-4F2B-B080-61B96213DB76}"/>
              </a:ext>
            </a:extLst>
          </p:cNvPr>
          <p:cNvSpPr txBox="1"/>
          <p:nvPr/>
        </p:nvSpPr>
        <p:spPr>
          <a:xfrm>
            <a:off x="473828" y="302338"/>
            <a:ext cx="46487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5400" dirty="0">
                <a:latin typeface="Coolvetica Condensed Rg" panose="020B0606030602020004"/>
              </a:rPr>
              <a:t>LIBROS 2023-24</a:t>
            </a:r>
            <a:endParaRPr lang="es-EC" sz="5400" dirty="0">
              <a:latin typeface="Coolvetica Condensed Rg" panose="020B0606030602020004"/>
            </a:endParaRP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78F1D0CD-87FA-4C31-82FF-3C804E700A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088" y="205977"/>
            <a:ext cx="1508781" cy="1508781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8C2EC051-FA1B-FFC6-FA2F-311B82B778DB}"/>
              </a:ext>
            </a:extLst>
          </p:cNvPr>
          <p:cNvSpPr txBox="1"/>
          <p:nvPr/>
        </p:nvSpPr>
        <p:spPr>
          <a:xfrm>
            <a:off x="473828" y="1094884"/>
            <a:ext cx="57844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>
                <a:latin typeface="Coolvetica Condensed Rg" panose="020B0606030602020004"/>
              </a:rPr>
              <a:t>EGB Superior (8vo a 10mo)</a:t>
            </a:r>
          </a:p>
        </p:txBody>
      </p:sp>
      <p:graphicFrame>
        <p:nvGraphicFramePr>
          <p:cNvPr id="4" name="Tabla 16">
            <a:extLst>
              <a:ext uri="{FF2B5EF4-FFF2-40B4-BE49-F238E27FC236}">
                <a16:creationId xmlns:a16="http://schemas.microsoft.com/office/drawing/2014/main" id="{84A33BE4-DE37-4C01-F6C0-5A7DBCEB12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070533"/>
              </p:ext>
            </p:extLst>
          </p:nvPr>
        </p:nvGraphicFramePr>
        <p:xfrm>
          <a:off x="692944" y="2096795"/>
          <a:ext cx="10855719" cy="3606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241475">
                  <a:extLst>
                    <a:ext uri="{9D8B030D-6E8A-4147-A177-3AD203B41FA5}">
                      <a16:colId xmlns:a16="http://schemas.microsoft.com/office/drawing/2014/main" val="896058298"/>
                    </a:ext>
                  </a:extLst>
                </a:gridCol>
                <a:gridCol w="5614244">
                  <a:extLst>
                    <a:ext uri="{9D8B030D-6E8A-4147-A177-3AD203B41FA5}">
                      <a16:colId xmlns:a16="http://schemas.microsoft.com/office/drawing/2014/main" val="15602646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TEXTOS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PRECIOS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9083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Cultura Lengua y Literatura (</a:t>
                      </a:r>
                      <a:r>
                        <a:rPr lang="es-ES" dirty="0" err="1"/>
                        <a:t>Lectópolis</a:t>
                      </a:r>
                      <a:r>
                        <a:rPr lang="es-ES" dirty="0"/>
                        <a:t>) (Editorial Santillana)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$ 27,-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8214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Cultura Matemática (Editorial Santillana)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$ 27,-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89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Cultura Sociales (Editorial Santillana)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$ 27,-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1653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Cultura Naturales (Editorial Santillana)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$ 27,-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0936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Pack </a:t>
                      </a:r>
                      <a:r>
                        <a:rPr lang="es-ES" dirty="0" err="1"/>
                        <a:t>Now</a:t>
                      </a:r>
                      <a:r>
                        <a:rPr lang="es-ES" dirty="0"/>
                        <a:t> </a:t>
                      </a:r>
                      <a:r>
                        <a:rPr lang="es-ES" dirty="0" err="1"/>
                        <a:t>you</a:t>
                      </a:r>
                      <a:r>
                        <a:rPr lang="es-ES" dirty="0"/>
                        <a:t>! (RLP) (Editorial Santillana)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$ 39,95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502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Acceso Ambiente Digital Silver (Editorial Santillana)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$ 10,-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562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 dirty="0" err="1"/>
                        <a:t>Wunderbar</a:t>
                      </a:r>
                      <a:r>
                        <a:rPr lang="es-ES" dirty="0"/>
                        <a:t> 1 (Editorial Eli)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$ 27,50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0961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TOTAL: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$ 185,45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4265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0096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-1" y="6214563"/>
            <a:ext cx="12192001" cy="2271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0" name="Rectángulo 9"/>
          <p:cNvSpPr/>
          <p:nvPr/>
        </p:nvSpPr>
        <p:spPr>
          <a:xfrm>
            <a:off x="-2" y="6651380"/>
            <a:ext cx="12192001" cy="20247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  <p:sp>
        <p:nvSpPr>
          <p:cNvPr id="11" name="Rectángulo 10"/>
          <p:cNvSpPr/>
          <p:nvPr/>
        </p:nvSpPr>
        <p:spPr>
          <a:xfrm>
            <a:off x="0" y="6441743"/>
            <a:ext cx="12192001" cy="22206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7342F64-B0DC-4F2B-B080-61B96213DB76}"/>
              </a:ext>
            </a:extLst>
          </p:cNvPr>
          <p:cNvSpPr txBox="1"/>
          <p:nvPr/>
        </p:nvSpPr>
        <p:spPr>
          <a:xfrm>
            <a:off x="544010" y="520861"/>
            <a:ext cx="36375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5400" dirty="0">
                <a:latin typeface="Coolvetica Condensed Rg" panose="020B0606030602020004"/>
              </a:rPr>
              <a:t>UNIFORMES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0A7E707E-DC46-473D-9471-DC9F181058B5}"/>
              </a:ext>
            </a:extLst>
          </p:cNvPr>
          <p:cNvSpPr txBox="1"/>
          <p:nvPr/>
        </p:nvSpPr>
        <p:spPr>
          <a:xfrm>
            <a:off x="511215" y="2062315"/>
            <a:ext cx="1105189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C" sz="2000" dirty="0">
                <a:latin typeface="Coolvetica Condensed Rg" panose="020B0606030602020004"/>
              </a:rPr>
              <a:t>Tendremos </a:t>
            </a:r>
            <a:r>
              <a:rPr lang="es-EC" sz="2400" b="1" u="sng" dirty="0">
                <a:latin typeface="Coolvetica Condensed Rg" panose="020B0606030602020004"/>
              </a:rPr>
              <a:t>nuevos uniformes</a:t>
            </a:r>
            <a:r>
              <a:rPr lang="es-EC" sz="2000" dirty="0">
                <a:latin typeface="Coolvetica Condensed Rg" panose="020B0606030602020004"/>
              </a:rPr>
              <a:t>, sin embargo los niños pueden seguir utilizando el uniforme del 2022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C" sz="2000" b="1" u="sng" dirty="0">
                <a:latin typeface="Coolvetica Condensed Rg" panose="020B0606030602020004"/>
              </a:rPr>
              <a:t>OBLIGATORIO</a:t>
            </a:r>
            <a:r>
              <a:rPr lang="es-EC" sz="2000" b="1" dirty="0">
                <a:latin typeface="Coolvetica Condensed Rg" panose="020B0606030602020004"/>
              </a:rPr>
              <a:t>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C" sz="2000" b="1" dirty="0">
                <a:latin typeface="Coolvetica Condensed Rg" panose="020B0606030602020004"/>
              </a:rPr>
              <a:t>Polo</a:t>
            </a:r>
            <a:r>
              <a:rPr lang="es-EC" sz="2000" dirty="0">
                <a:latin typeface="Coolvetica Condensed Rg" panose="020B0606030602020004"/>
              </a:rPr>
              <a:t>: tela Piqué blanca con cartera negra y botones rojos. Logo bordado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C" sz="2000" b="1" dirty="0">
                <a:latin typeface="Coolvetica Condensed Rg" panose="020B0606030602020004"/>
              </a:rPr>
              <a:t>Camiseta diaria</a:t>
            </a:r>
            <a:r>
              <a:rPr lang="es-EC" sz="2000" dirty="0">
                <a:latin typeface="Coolvetica Condensed Rg" panose="020B0606030602020004"/>
              </a:rPr>
              <a:t>: tela </a:t>
            </a:r>
            <a:r>
              <a:rPr lang="es-EC" sz="2000" dirty="0" err="1">
                <a:latin typeface="Coolvetica Condensed Rg" panose="020B0606030602020004"/>
              </a:rPr>
              <a:t>Dry-fit</a:t>
            </a:r>
            <a:r>
              <a:rPr lang="es-EC" sz="2000" dirty="0">
                <a:latin typeface="Coolvetica Condensed Rg" panose="020B0606030602020004"/>
              </a:rPr>
              <a:t> blanca con logo y rayas sublimado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C" sz="2000" b="1" dirty="0">
                <a:latin typeface="Coolvetica Condensed Rg" panose="020B0606030602020004"/>
              </a:rPr>
              <a:t>Calentador</a:t>
            </a:r>
            <a:r>
              <a:rPr lang="es-EC" sz="2000" dirty="0">
                <a:latin typeface="Coolvetica Condensed Rg" panose="020B0606030602020004"/>
              </a:rPr>
              <a:t>: tela Lafayette negra con raya roja</a:t>
            </a:r>
          </a:p>
          <a:p>
            <a:pPr lvl="1"/>
            <a:endParaRPr lang="es-EC" sz="2000" b="1" u="sng" dirty="0">
              <a:latin typeface="Coolvetica Condensed Rg" panose="020B0606030602020004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C" sz="2000" b="1" u="sng" dirty="0">
                <a:latin typeface="Coolvetica Condensed Rg" panose="020B0606030602020004"/>
              </a:rPr>
              <a:t>VOLUNTARIO</a:t>
            </a:r>
            <a:r>
              <a:rPr lang="es-EC" sz="2000" b="1" dirty="0">
                <a:latin typeface="Coolvetica Condensed Rg" panose="020B0606030602020004"/>
              </a:rPr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C" sz="2000" dirty="0">
                <a:latin typeface="Coolvetica Condensed Rg" panose="020B0606030602020004"/>
              </a:rPr>
              <a:t>Short rojo con rayas amarillas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C" sz="2000" dirty="0">
                <a:latin typeface="Coolvetica Condensed Rg" panose="020B0606030602020004"/>
              </a:rPr>
              <a:t>Chompa amarilla con rayas rojas y negras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s-EC" sz="2000" dirty="0">
              <a:latin typeface="Coolvetica Condensed Rg" panose="020B0606030602020004"/>
            </a:endParaRPr>
          </a:p>
          <a:p>
            <a:pPr lvl="1"/>
            <a:r>
              <a:rPr lang="es-EC" sz="2000" dirty="0">
                <a:latin typeface="Coolvetica Condensed Rg" panose="020B0606030602020004"/>
              </a:rPr>
              <a:t>Se utilizará Jeans negro o azul marino para los días lunes y eventos cívicos o especiales tanto para varones como para mujeres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78F1D0CD-87FA-4C31-82FF-3C804E700A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088" y="205977"/>
            <a:ext cx="1508781" cy="1508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749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4395</TotalTime>
  <Words>809</Words>
  <Application>Microsoft Office PowerPoint</Application>
  <PresentationFormat>Panorámica</PresentationFormat>
  <Paragraphs>168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Coolvetica Condensed Rg</vt:lpstr>
      <vt:lpstr>Coolvetica Rg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 User</dc:creator>
  <cp:lastModifiedBy>Fernando Krokisius</cp:lastModifiedBy>
  <cp:revision>63</cp:revision>
  <cp:lastPrinted>2023-02-15T17:06:56Z</cp:lastPrinted>
  <dcterms:created xsi:type="dcterms:W3CDTF">2021-08-22T20:24:31Z</dcterms:created>
  <dcterms:modified xsi:type="dcterms:W3CDTF">2023-04-06T19:52:16Z</dcterms:modified>
</cp:coreProperties>
</file>